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7" r:id="rId4"/>
    <p:sldId id="261" r:id="rId5"/>
    <p:sldId id="274" r:id="rId6"/>
    <p:sldId id="263" r:id="rId7"/>
    <p:sldId id="275" r:id="rId8"/>
    <p:sldId id="278" r:id="rId9"/>
    <p:sldId id="280" r:id="rId10"/>
    <p:sldId id="281" r:id="rId11"/>
    <p:sldId id="283" r:id="rId12"/>
    <p:sldId id="293" r:id="rId13"/>
    <p:sldId id="294" r:id="rId14"/>
    <p:sldId id="290" r:id="rId15"/>
    <p:sldId id="289" r:id="rId16"/>
    <p:sldId id="291" r:id="rId17"/>
    <p:sldId id="310" r:id="rId18"/>
    <p:sldId id="264" r:id="rId19"/>
    <p:sldId id="301" r:id="rId20"/>
    <p:sldId id="303" r:id="rId21"/>
    <p:sldId id="322" r:id="rId22"/>
    <p:sldId id="321" r:id="rId23"/>
    <p:sldId id="299" r:id="rId24"/>
    <p:sldId id="309" r:id="rId25"/>
    <p:sldId id="315" r:id="rId26"/>
    <p:sldId id="314" r:id="rId27"/>
    <p:sldId id="317" r:id="rId28"/>
    <p:sldId id="316" r:id="rId29"/>
    <p:sldId id="323" r:id="rId30"/>
    <p:sldId id="324" r:id="rId3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Minh Khánh" initials="NMK" lastIdx="1" clrIdx="0">
    <p:extLst>
      <p:ext uri="{19B8F6BF-5375-455C-9EA6-DF929625EA0E}">
        <p15:presenceInfo xmlns:p15="http://schemas.microsoft.com/office/powerpoint/2012/main" userId="84025a6e0151b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5B9BD5"/>
    <a:srgbClr val="1BA1E2"/>
    <a:srgbClr val="FFFFFF"/>
    <a:srgbClr val="0BCCF3"/>
    <a:srgbClr val="032B91"/>
    <a:srgbClr val="0066FF"/>
    <a:srgbClr val="00CC00"/>
    <a:srgbClr val="1488DB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94682" autoAdjust="0"/>
  </p:normalViewPr>
  <p:slideViewPr>
    <p:cSldViewPr snapToGrid="0">
      <p:cViewPr varScale="1">
        <p:scale>
          <a:sx n="106" d="100"/>
          <a:sy n="106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223D0-2B9B-485B-8C8F-170C5AC76A27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D2927-F0E9-4049-B60A-CC3EBD23C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2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>
                <a:solidFill>
                  <a:srgbClr val="FF0000"/>
                </a:solidFill>
              </a:rPr>
              <a:t>Nêu khó khăn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D2927-F0E9-4049-B60A-CC3EBD23CD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21F1425-93A3-48A8-B496-7E7899329DD1}" type="datetime1">
              <a:rPr lang="vi-VN" smtClean="0"/>
              <a:pPr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49CF553-DE51-4553-8D62-ABA7A22E6B0D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525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5C4C-440C-42DA-82BD-BBA823BB6849}" type="datetime1">
              <a:rPr lang="vi-VN" smtClean="0"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025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62EC-C437-4E82-B44C-AA345FCE5C19}" type="datetime1">
              <a:rPr lang="vi-VN" smtClean="0"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119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E6A9-5F71-4537-980C-14EBC755C176}" type="datetime1">
              <a:rPr lang="vi-VN" smtClean="0"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691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E6EE-6972-4E64-9D31-192DA0EDF285}" type="datetime1">
              <a:rPr lang="vi-VN" smtClean="0"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2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B8E23-BB75-4430-9694-02B73B5ACC3F}" type="datetime1">
              <a:rPr lang="vi-VN" smtClean="0"/>
              <a:t>19/06/2019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384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753C-CADC-438D-8C4B-1ACFE72ACA45}" type="datetime1">
              <a:rPr lang="vi-VN" smtClean="0"/>
              <a:t>19/06/2019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440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0548-4406-4479-B990-2C89A1C6B711}" type="datetime1">
              <a:rPr lang="vi-VN" smtClean="0"/>
              <a:t>19/06/2019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84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BE49-9A22-4A54-9FE5-EBB4C338E365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232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C93-D6CC-41A8-9782-8E25816471F3}" type="datetime1">
              <a:rPr lang="vi-VN" smtClean="0"/>
              <a:t>19/06/2019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945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0D0A-AFE5-43A1-80BD-5D2399490FEB}" type="datetime1">
              <a:rPr lang="vi-VN" smtClean="0"/>
              <a:t>19/06/2019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013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9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 "/>
              </a:defRPr>
            </a:lvl1pPr>
          </a:lstStyle>
          <a:p>
            <a:fld id="{87B5D6F3-CA48-4C7C-8B52-799E95C55C3D}" type="datetime1">
              <a:rPr lang="vi-VN" smtClean="0"/>
              <a:pPr/>
              <a:t>19/06/2019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libri 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89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libri "/>
              </a:defRPr>
            </a:lvl1pPr>
          </a:lstStyle>
          <a:p>
            <a:fld id="{649CF553-DE51-4553-8D62-ABA7A22E6B0D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55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693597"/>
            <a:ext cx="12192000" cy="2164404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noProof="1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541579"/>
            <a:ext cx="12192000" cy="85986"/>
          </a:xfrm>
          <a:prstGeom prst="rect">
            <a:avLst/>
          </a:prstGeom>
          <a:solidFill>
            <a:srgbClr val="148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48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Luận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văn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tốt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nghiệp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491" y="1770349"/>
            <a:ext cx="10571017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NỀN TẢNG WEB THIẾT KẾ SCADA VÀ GATEWAY TỰ CẤU HÌNH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9971" y="5216892"/>
            <a:ext cx="5524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Sinh viên:     </a:t>
            </a:r>
            <a:r>
              <a:rPr lang="vi-VN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Nguyễn</a:t>
            </a:r>
            <a:r>
              <a:rPr lang="en-US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Minh 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Khánh</a:t>
            </a:r>
            <a:br>
              <a:rPr lang="en-US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GVHD:            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TS. Tr</a:t>
            </a:r>
            <a:r>
              <a:rPr lang="vi-VN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ư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ơng Đình Châu </a:t>
            </a:r>
          </a:p>
          <a:p>
            <a:endParaRPr lang="vi-VN" sz="2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Kết quả hình ảnh cho Logo bk hc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A47F1-3E2E-49B5-A5AD-B7932CF6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B7B2-03BC-4342-B736-DCA125154D19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F9F21-AD3E-49A5-A6B5-8A43296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316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7" y="200849"/>
            <a:ext cx="96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3.3.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58EC14-25CE-4677-92B6-B464093EE876}"/>
              </a:ext>
            </a:extLst>
          </p:cNvPr>
          <p:cNvSpPr txBox="1"/>
          <p:nvPr/>
        </p:nvSpPr>
        <p:spPr>
          <a:xfrm>
            <a:off x="478301" y="1181100"/>
            <a:ext cx="107231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800" err="1">
                <a:latin typeface="Calibri "/>
              </a:rPr>
              <a:t>Chức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năng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chính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của</a:t>
            </a:r>
            <a:r>
              <a:rPr lang="en-US" sz="2800">
                <a:latin typeface="Calibri "/>
              </a:rPr>
              <a:t> web based SCADA: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alibri "/>
              </a:rPr>
              <a:t>Quản </a:t>
            </a:r>
            <a:r>
              <a:rPr lang="en-US" sz="2800" err="1">
                <a:latin typeface="Calibri "/>
              </a:rPr>
              <a:t>lí</a:t>
            </a:r>
            <a:r>
              <a:rPr lang="en-US" sz="2800">
                <a:latin typeface="Calibri "/>
              </a:rPr>
              <a:t> gateway.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"/>
              </a:rPr>
              <a:t>Thiết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kế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giao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diện</a:t>
            </a:r>
            <a:r>
              <a:rPr lang="en-US" sz="2800">
                <a:latin typeface="Calibri "/>
              </a:rPr>
              <a:t> HMI.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"/>
              </a:rPr>
              <a:t>Vận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hành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thử</a:t>
            </a:r>
            <a:r>
              <a:rPr lang="en-US" sz="2800">
                <a:latin typeface="Calibri 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"/>
              </a:rPr>
              <a:t>Xuất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bản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thiết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kế</a:t>
            </a:r>
            <a:r>
              <a:rPr lang="en-US" sz="2800">
                <a:latin typeface="Calibri "/>
              </a:rPr>
              <a:t> ra </a:t>
            </a:r>
            <a:r>
              <a:rPr lang="en-US" sz="2800" err="1">
                <a:latin typeface="Calibri "/>
              </a:rPr>
              <a:t>trang</a:t>
            </a:r>
            <a:r>
              <a:rPr lang="en-US" sz="2800">
                <a:latin typeface="Calibri "/>
              </a:rPr>
              <a:t> web </a:t>
            </a:r>
            <a:r>
              <a:rPr lang="en-US" sz="2800" err="1">
                <a:latin typeface="Calibri "/>
              </a:rPr>
              <a:t>chính</a:t>
            </a:r>
            <a:r>
              <a:rPr lang="en-US" sz="2800">
                <a:latin typeface="Calibri "/>
              </a:rPr>
              <a:t> </a:t>
            </a:r>
            <a:r>
              <a:rPr lang="en-US" sz="2800" err="1">
                <a:latin typeface="Calibri "/>
              </a:rPr>
              <a:t>thức</a:t>
            </a:r>
            <a:r>
              <a:rPr lang="en-US" sz="2800">
                <a:latin typeface="Calibri 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0E879-61A8-4CC1-AA4C-4704BDB3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F7D41-C8FA-424B-906C-0081747A78B8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3FE2D-ADDE-4281-B6B1-B84FA91A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993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7" y="200849"/>
            <a:ext cx="9139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3.3.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08119C0-84AE-4081-9D09-BC05656FBE6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0A7EF-DFFC-440C-ACD1-339203E2802D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 b="1"/>
              <a:t>Quản </a:t>
            </a:r>
            <a:r>
              <a:rPr lang="en-US" sz="2000" b="1" err="1"/>
              <a:t>lí</a:t>
            </a:r>
            <a:r>
              <a:rPr lang="en-US" sz="2000" b="1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Thiết</a:t>
            </a:r>
            <a:r>
              <a:rPr lang="en-US" sz="2000"/>
              <a:t> </a:t>
            </a:r>
            <a:r>
              <a:rPr lang="en-US" sz="2000" err="1"/>
              <a:t>kế</a:t>
            </a:r>
            <a:r>
              <a:rPr lang="en-US" sz="2000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167AF-6B28-4C48-B825-AF44DFD1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8AEC-6975-4C34-8232-49E63C9CECAE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0C516C-F93C-4BDE-97FD-1CD0C81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665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AD967A-709E-4F02-9ED4-878BAD749C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C07C5-AB54-4FAB-8FB9-043C512D50C9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Thiết</a:t>
            </a:r>
            <a:r>
              <a:rPr lang="en-US" sz="2000" b="1"/>
              <a:t> </a:t>
            </a:r>
            <a:r>
              <a:rPr lang="en-US" sz="2000" b="1" err="1"/>
              <a:t>kế</a:t>
            </a:r>
            <a:r>
              <a:rPr lang="en-US" sz="2000" b="1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5F2B-285B-4977-AA32-1007DE23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C6EB-D579-4616-8C06-381E86B04E55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1C4201-BAB3-4730-AB21-CE3CB216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95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C43FBB-456A-456D-A4E2-17AE76E98E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57FDC-93D4-45D4-9372-0586426BDFCC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Thiết</a:t>
            </a:r>
            <a:r>
              <a:rPr lang="en-US" sz="2000" b="1"/>
              <a:t> </a:t>
            </a:r>
            <a:r>
              <a:rPr lang="en-US" sz="2000" b="1" err="1"/>
              <a:t>kế</a:t>
            </a:r>
            <a:r>
              <a:rPr lang="en-US" sz="2000" b="1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8F2E2-76AC-4EDC-83C5-2F07FFD0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B911-F2D1-4B5D-A505-F840D109B681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81767-B11B-4B3A-AB7C-804958DE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836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DEF4C7-B322-4120-B7D6-9968030609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4AC4C3-25D8-4605-9D91-70EC9A5170C0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Thiết</a:t>
            </a:r>
            <a:r>
              <a:rPr lang="en-US" sz="2000" b="1"/>
              <a:t> </a:t>
            </a:r>
            <a:r>
              <a:rPr lang="en-US" sz="2000" b="1" err="1"/>
              <a:t>kế</a:t>
            </a:r>
            <a:r>
              <a:rPr lang="en-US" sz="2000" b="1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76A07-F176-4505-B090-68A2A6E0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262B-5B52-4617-A8DF-D644B094C7E4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A705E0-36CC-4D0F-BB4B-B5AC24B6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396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537F821-6452-4FF0-8F5F-CFF995459F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4509A-B4E7-4878-8CC8-8520B2C7ED43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Thiết</a:t>
            </a:r>
            <a:r>
              <a:rPr lang="en-US" sz="2000" b="1"/>
              <a:t> </a:t>
            </a:r>
            <a:r>
              <a:rPr lang="en-US" sz="2000" b="1" err="1"/>
              <a:t>kế</a:t>
            </a:r>
            <a:r>
              <a:rPr lang="en-US" sz="2000" b="1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2A63F-1F00-423D-BDBE-6D77F7C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A5F7-9D03-4C92-81E3-0D5BB49CB390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1FE0F4-06D0-4E74-B4B4-C8654D22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308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A87A4EF-035F-4F62-87BA-2C6ED82AE5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45920"/>
            <a:ext cx="8229600" cy="4114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9945E9-4490-44BF-A3E2-A4397A322F59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Thiết</a:t>
            </a:r>
            <a:r>
              <a:rPr lang="en-US" sz="2000" b="1"/>
              <a:t> </a:t>
            </a:r>
            <a:r>
              <a:rPr lang="en-US" sz="2000" b="1" err="1"/>
              <a:t>kế</a:t>
            </a:r>
            <a:r>
              <a:rPr lang="en-US" sz="2000" b="1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Xuất</a:t>
            </a:r>
            <a:r>
              <a:rPr lang="en-US" sz="2000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1D2E8-B044-4405-846E-31C090B4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69D6-D0F9-4943-8400-03B8BD8E05D8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E50B23-A1CC-40F4-9183-DF691C3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98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94FF-D019-4E8D-BCE5-DA711216901C}"/>
              </a:ext>
            </a:extLst>
          </p:cNvPr>
          <p:cNvCxnSpPr>
            <a:cxnSpLocks/>
          </p:cNvCxnSpPr>
          <p:nvPr/>
        </p:nvCxnSpPr>
        <p:spPr>
          <a:xfrm>
            <a:off x="2553732" y="1228828"/>
            <a:ext cx="0" cy="515520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AC68CF-B3BB-4215-A303-7A92B2613CF2}"/>
              </a:ext>
            </a:extLst>
          </p:cNvPr>
          <p:cNvSpPr txBox="1"/>
          <p:nvPr/>
        </p:nvSpPr>
        <p:spPr>
          <a:xfrm>
            <a:off x="190503" y="1385583"/>
            <a:ext cx="236321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000"/>
              <a:t>Quản </a:t>
            </a:r>
            <a:r>
              <a:rPr lang="en-US" sz="2000" err="1"/>
              <a:t>lí</a:t>
            </a:r>
            <a:r>
              <a:rPr lang="en-US" sz="2000"/>
              <a:t> gateway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Thiết</a:t>
            </a:r>
            <a:r>
              <a:rPr lang="en-US" sz="2000"/>
              <a:t> </a:t>
            </a:r>
            <a:r>
              <a:rPr lang="en-US" sz="2000" err="1"/>
              <a:t>kế</a:t>
            </a:r>
            <a:r>
              <a:rPr lang="en-US" sz="2000"/>
              <a:t> HMI</a:t>
            </a:r>
          </a:p>
          <a:p>
            <a:pPr marL="0" lvl="2">
              <a:lnSpc>
                <a:spcPct val="150000"/>
              </a:lnSpc>
            </a:pPr>
            <a:r>
              <a:rPr lang="en-US" sz="2000" err="1"/>
              <a:t>Vận</a:t>
            </a:r>
            <a:r>
              <a:rPr lang="en-US" sz="2000"/>
              <a:t> </a:t>
            </a:r>
            <a:r>
              <a:rPr lang="en-US" sz="2000" err="1"/>
              <a:t>hành</a:t>
            </a:r>
            <a:r>
              <a:rPr lang="en-US" sz="2000"/>
              <a:t> thử</a:t>
            </a:r>
          </a:p>
          <a:p>
            <a:pPr marL="0" lvl="2">
              <a:lnSpc>
                <a:spcPct val="150000"/>
              </a:lnSpc>
            </a:pPr>
            <a:r>
              <a:rPr lang="en-US" sz="2000" b="1" err="1"/>
              <a:t>Xuất</a:t>
            </a:r>
            <a:r>
              <a:rPr lang="en-US" sz="2000" b="1"/>
              <a:t> bản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EAA42-8DAE-4AB1-A483-75639111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4836E-64F5-435C-B384-B5A5B0188FA5}" type="datetime1">
              <a:rPr lang="vi-VN" smtClean="0"/>
              <a:t>19/06/2019</a:t>
            </a:fld>
            <a:endParaRPr lang="vi-V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D4F984-67E8-472C-8D02-0F0773C0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17</a:t>
            </a:fld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FC46C-AD02-4B79-8CAC-4BB325E80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9"/>
          <a:stretch/>
        </p:blipFill>
        <p:spPr>
          <a:xfrm>
            <a:off x="3291841" y="1654745"/>
            <a:ext cx="8229600" cy="41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38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4.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Gateway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0773C-4E31-4062-8DA2-F5D165F6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19E5-FB73-4E95-A678-A94E1F1613B3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8F6B3-D8A4-4616-B0BF-C65E6ECE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18</a:t>
            </a:fld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DEFE2F-2E6E-473C-B0BC-4E4359BC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0" y="1177515"/>
            <a:ext cx="10192700" cy="49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4.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Gateway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247F9-A2A4-4843-A908-32579B4F3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9" y="1325647"/>
            <a:ext cx="4454509" cy="262511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9E7BF-4612-4DAE-AF4C-1F535359B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53" y="1325647"/>
            <a:ext cx="4044243" cy="2629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0B17FE-7081-4B25-AB0A-120A936B2B77}"/>
              </a:ext>
            </a:extLst>
          </p:cNvPr>
          <p:cNvSpPr txBox="1"/>
          <p:nvPr/>
        </p:nvSpPr>
        <p:spPr>
          <a:xfrm>
            <a:off x="1980797" y="4055189"/>
            <a:ext cx="229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Raspberry Pi 3B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26560-12ED-4B0D-9D9E-60DA4A33065A}"/>
              </a:ext>
            </a:extLst>
          </p:cNvPr>
          <p:cNvSpPr txBox="1"/>
          <p:nvPr/>
        </p:nvSpPr>
        <p:spPr>
          <a:xfrm>
            <a:off x="7738717" y="4055190"/>
            <a:ext cx="223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Simatic IoT2040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96AEC-543C-4BD0-B935-B2AF9B796F77}"/>
              </a:ext>
            </a:extLst>
          </p:cNvPr>
          <p:cNvSpPr txBox="1"/>
          <p:nvPr/>
        </p:nvSpPr>
        <p:spPr>
          <a:xfrm>
            <a:off x="395981" y="4885091"/>
            <a:ext cx="5811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Chip Broadcom BCM2835, CPU ARM Cortex A53 64 bit, GPU VideoCore IV, 1GB DDR2 RAM. Hệ điều hành nhân Debian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BC9B6F-E257-4212-BC88-D255993AFBF7}"/>
              </a:ext>
            </a:extLst>
          </p:cNvPr>
          <p:cNvSpPr txBox="1"/>
          <p:nvPr/>
        </p:nvSpPr>
        <p:spPr>
          <a:xfrm>
            <a:off x="6587405" y="4885090"/>
            <a:ext cx="5604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Chip Intel Quarkx1020, 1GB RAM, 2 cổng Ethernet, 2 cổng RS232/485, hoạt động 24/7. Hệ điều hành Yockto OS.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E95C3-7751-4AB0-B51B-4DBCE8FF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7988A-B4A6-43E4-A970-5B10BE570977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ED07F-4F64-4C1F-A3ED-15612A9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086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Nội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dung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2608" y="1258165"/>
            <a:ext cx="5223166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Giới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thiệu</a:t>
            </a:r>
            <a:endParaRPr lang="en-US" sz="3600">
              <a:latin typeface="Calibri "/>
              <a:ea typeface="Cambria" panose="02040503050406030204" pitchFamily="18" charset="0"/>
              <a:cs typeface="Helvetica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Cấu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trúc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hệ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thống</a:t>
            </a:r>
            <a:endParaRPr lang="en-US" sz="3600">
              <a:latin typeface="Calibri "/>
              <a:ea typeface="Cambria" panose="02040503050406030204" pitchFamily="18" charset="0"/>
              <a:cs typeface="Helvetica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server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Xây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3600" err="1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 gateway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Thực nghiệm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Calibri "/>
                <a:ea typeface="Cambria" panose="02040503050406030204" pitchFamily="18" charset="0"/>
                <a:cs typeface="Helvetica" panose="020B0604020202020204" pitchFamily="34" charset="0"/>
              </a:rPr>
              <a:t>Kết luận</a:t>
            </a:r>
            <a:endParaRPr lang="vi-VN" sz="3600">
              <a:latin typeface="Calibri 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0676-DC61-4ED0-AE90-2185618C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00B1-667F-4AE5-B9AE-2A855C1CD723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3D227-80C5-431D-8E10-DCD70F82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838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4.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Gateway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14E70-8381-4297-AB30-EE16DCB82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41" y="1499930"/>
            <a:ext cx="8225457" cy="50068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9B5C8-5615-4AB3-82F5-0837B708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7E4A-6BED-4084-B00E-FCB83A4FE290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FC6CF-9453-4CCA-ADAC-BBB2B68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574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5. Thực nghiệm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21</a:t>
            </a:fld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F9990-A734-4828-8EE6-EBF58736E234}"/>
              </a:ext>
            </a:extLst>
          </p:cNvPr>
          <p:cNvSpPr txBox="1"/>
          <p:nvPr/>
        </p:nvSpPr>
        <p:spPr>
          <a:xfrm>
            <a:off x="1767855" y="5681650"/>
            <a:ext cx="865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Hệ thống phân loại sản phẩm theo màu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89BDD7-557B-4E0D-A50F-0A8D66BA9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62" y="1335169"/>
            <a:ext cx="7675380" cy="41876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85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5. Thực nghiệm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22</a:t>
            </a:fld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8AEF96-FB58-4C86-9701-47724B2D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02" y="1268107"/>
            <a:ext cx="8134996" cy="4379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CF9990-A734-4828-8EE6-EBF58736E234}"/>
              </a:ext>
            </a:extLst>
          </p:cNvPr>
          <p:cNvSpPr txBox="1"/>
          <p:nvPr/>
        </p:nvSpPr>
        <p:spPr>
          <a:xfrm>
            <a:off x="1767855" y="5807017"/>
            <a:ext cx="865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Hệ thống điều khiển motor</a:t>
            </a:r>
          </a:p>
        </p:txBody>
      </p:sp>
    </p:spTree>
    <p:extLst>
      <p:ext uri="{BB962C8B-B14F-4D97-AF65-F5344CB8AC3E}">
        <p14:creationId xmlns:p14="http://schemas.microsoft.com/office/powerpoint/2010/main" val="78229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6. Kết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luận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23</a:t>
            </a:fld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802CB-F084-4FF3-AC96-3FBB4DEAEBA0}"/>
              </a:ext>
            </a:extLst>
          </p:cNvPr>
          <p:cNvSpPr txBox="1"/>
          <p:nvPr/>
        </p:nvSpPr>
        <p:spPr>
          <a:xfrm>
            <a:off x="478301" y="1223518"/>
            <a:ext cx="1124697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>
                <a:latin typeface="Calibri (Body)"/>
              </a:rPr>
              <a:t>Thực hiện đ</a:t>
            </a:r>
            <a:r>
              <a:rPr lang="vi-VN" sz="2500" b="1">
                <a:latin typeface="Calibri (Body)"/>
              </a:rPr>
              <a:t>ư</a:t>
            </a:r>
            <a:r>
              <a:rPr lang="en-US" sz="2500" b="1">
                <a:latin typeface="Calibri (Body)"/>
              </a:rPr>
              <a:t>ợc mục tiêu luận văn: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SCADA không phụ thuộc hệ điều hành Window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Đáp ứng yêu cầu c</a:t>
            </a:r>
            <a:r>
              <a:rPr lang="vi-VN" sz="2500">
                <a:latin typeface="Calibri (Body)"/>
              </a:rPr>
              <a:t>ơ</a:t>
            </a:r>
            <a:r>
              <a:rPr lang="en-US" sz="2500">
                <a:latin typeface="Calibri (Body)"/>
              </a:rPr>
              <a:t> bản của một phần mềm SCADA, phù hợp với nhiều loại hệ thống</a:t>
            </a:r>
          </a:p>
          <a:p>
            <a:pPr marL="0" lvl="1">
              <a:lnSpc>
                <a:spcPct val="120000"/>
              </a:lnSpc>
            </a:pPr>
            <a:r>
              <a:rPr lang="en-US" sz="2500" b="1">
                <a:latin typeface="Calibri (Body)"/>
              </a:rPr>
              <a:t>Hạn chế: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Ch</a:t>
            </a:r>
            <a:r>
              <a:rPr lang="vi-VN" sz="2500">
                <a:latin typeface="Calibri (Body)"/>
              </a:rPr>
              <a:t>ư</a:t>
            </a:r>
            <a:r>
              <a:rPr lang="en-US" sz="2500">
                <a:latin typeface="Calibri (Body)"/>
              </a:rPr>
              <a:t>a hỗ trợ các đối t</a:t>
            </a:r>
            <a:r>
              <a:rPr lang="vi-VN" sz="2500">
                <a:latin typeface="Calibri (Body)"/>
              </a:rPr>
              <a:t>ư</a:t>
            </a:r>
            <a:r>
              <a:rPr lang="en-US" sz="2500">
                <a:latin typeface="Calibri (Body)"/>
              </a:rPr>
              <a:t>ợng phức tạp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Chưa hỗ trợ phân trang và phân quyền ng</a:t>
            </a:r>
            <a:r>
              <a:rPr lang="vi-VN" sz="2500">
                <a:latin typeface="Calibri (Body)"/>
              </a:rPr>
              <a:t>ư</a:t>
            </a:r>
            <a:r>
              <a:rPr lang="en-US" sz="2500">
                <a:latin typeface="Calibri (Body)"/>
              </a:rPr>
              <a:t>ời dùng</a:t>
            </a:r>
          </a:p>
          <a:p>
            <a:pPr marL="0" lvl="2">
              <a:lnSpc>
                <a:spcPct val="120000"/>
              </a:lnSpc>
            </a:pPr>
            <a:r>
              <a:rPr lang="en-US" sz="2500" b="1">
                <a:latin typeface="Calibri (Body)"/>
              </a:rPr>
              <a:t>H</a:t>
            </a:r>
            <a:r>
              <a:rPr lang="vi-VN" sz="2500" b="1">
                <a:latin typeface="Calibri (Body)"/>
              </a:rPr>
              <a:t>ư</a:t>
            </a:r>
            <a:r>
              <a:rPr lang="en-US" sz="2500" b="1">
                <a:latin typeface="Calibri (Body)"/>
              </a:rPr>
              <a:t>ớng phát triển:</a:t>
            </a:r>
          </a:p>
          <a:p>
            <a:pPr marL="7429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Khắc phục các hạn chế</a:t>
            </a:r>
          </a:p>
          <a:p>
            <a:pPr marL="7429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Hỗ trợ thêm các dòng PLC và các giao thức truyền thông khác</a:t>
            </a:r>
          </a:p>
          <a:p>
            <a:pPr marL="7429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Calibri (Body)"/>
              </a:rPr>
              <a:t>Kiểm tra tính ổn định và khả năng chịu tải của hệ thống</a:t>
            </a:r>
          </a:p>
        </p:txBody>
      </p:sp>
    </p:spTree>
    <p:extLst>
      <p:ext uri="{BB962C8B-B14F-4D97-AF65-F5344CB8AC3E}">
        <p14:creationId xmlns:p14="http://schemas.microsoft.com/office/powerpoint/2010/main" val="318599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693597"/>
            <a:ext cx="12192000" cy="2164404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noProof="1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541579"/>
            <a:ext cx="12192000" cy="85986"/>
          </a:xfrm>
          <a:prstGeom prst="rect">
            <a:avLst/>
          </a:prstGeom>
          <a:solidFill>
            <a:srgbClr val="148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48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17472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Luận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văn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tốt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nghiệp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491" y="2082194"/>
            <a:ext cx="10571017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>
                <a:solidFill>
                  <a:srgbClr val="1488D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Cảm </a:t>
            </a:r>
            <a:r>
              <a:rPr lang="vi-VN" sz="4000" b="1">
                <a:solidFill>
                  <a:srgbClr val="1488D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ơ</a:t>
            </a:r>
            <a:r>
              <a:rPr lang="en-US" sz="4000" b="1">
                <a:solidFill>
                  <a:srgbClr val="1488D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 hội đồng đã chú ý lắng nghe!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9971" y="5216892"/>
            <a:ext cx="5524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Sinh viên:     </a:t>
            </a:r>
            <a:r>
              <a:rPr lang="vi-VN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Nguyễn</a:t>
            </a:r>
            <a:r>
              <a:rPr lang="en-US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Minh 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Khánh</a:t>
            </a:r>
            <a:br>
              <a:rPr lang="en-US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GVHD:            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TS. Tr</a:t>
            </a:r>
            <a:r>
              <a:rPr lang="vi-VN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ư</a:t>
            </a:r>
            <a:r>
              <a:rPr lang="en-US" sz="2800" noProof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ơng Đình Châu </a:t>
            </a:r>
          </a:p>
          <a:p>
            <a:endParaRPr lang="vi-VN" sz="2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Kết quả hình ảnh cho Logo bk hc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A47F1-3E2E-49B5-A5AD-B7932CF6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B7B2-03BC-4342-B736-DCA125154D19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F9F21-AD3E-49A5-A6B5-8A43296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8598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Demo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25</a:t>
            </a:fld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8A7B7C-5ED0-435C-BBDD-9E332ED2D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3" y="1181070"/>
            <a:ext cx="7102714" cy="53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Phụ lục 1 – Hardware requirement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26</a:t>
            </a:fld>
            <a:endParaRPr lang="vi-V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8CB169E-727C-47BC-8AAE-C24C6D1E4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280945"/>
              </p:ext>
            </p:extLst>
          </p:nvPr>
        </p:nvGraphicFramePr>
        <p:xfrm>
          <a:off x="1068137" y="1395592"/>
          <a:ext cx="10178128" cy="4692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727">
                  <a:extLst>
                    <a:ext uri="{9D8B030D-6E8A-4147-A177-3AD203B41FA5}">
                      <a16:colId xmlns:a16="http://schemas.microsoft.com/office/drawing/2014/main" val="1469419196"/>
                    </a:ext>
                  </a:extLst>
                </a:gridCol>
                <a:gridCol w="2051183">
                  <a:extLst>
                    <a:ext uri="{9D8B030D-6E8A-4147-A177-3AD203B41FA5}">
                      <a16:colId xmlns:a16="http://schemas.microsoft.com/office/drawing/2014/main" val="1741613293"/>
                    </a:ext>
                  </a:extLst>
                </a:gridCol>
                <a:gridCol w="1852566">
                  <a:extLst>
                    <a:ext uri="{9D8B030D-6E8A-4147-A177-3AD203B41FA5}">
                      <a16:colId xmlns:a16="http://schemas.microsoft.com/office/drawing/2014/main" val="385680514"/>
                    </a:ext>
                  </a:extLst>
                </a:gridCol>
                <a:gridCol w="1499342">
                  <a:extLst>
                    <a:ext uri="{9D8B030D-6E8A-4147-A177-3AD203B41FA5}">
                      <a16:colId xmlns:a16="http://schemas.microsoft.com/office/drawing/2014/main" val="2991076789"/>
                    </a:ext>
                  </a:extLst>
                </a:gridCol>
                <a:gridCol w="1675954">
                  <a:extLst>
                    <a:ext uri="{9D8B030D-6E8A-4147-A177-3AD203B41FA5}">
                      <a16:colId xmlns:a16="http://schemas.microsoft.com/office/drawing/2014/main" val="1296686370"/>
                    </a:ext>
                  </a:extLst>
                </a:gridCol>
                <a:gridCol w="1798356">
                  <a:extLst>
                    <a:ext uri="{9D8B030D-6E8A-4147-A177-3AD203B41FA5}">
                      <a16:colId xmlns:a16="http://schemas.microsoft.com/office/drawing/2014/main" val="647464498"/>
                    </a:ext>
                  </a:extLst>
                </a:gridCol>
              </a:tblGrid>
              <a:tr h="79497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WinCC Prof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Citect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Scada data gateway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Intouch Wonderware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My SCADA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25486"/>
                  </a:ext>
                </a:extLst>
              </a:tr>
              <a:tr h="63973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CPU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Core i3 3.5GHz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Core i3 2GHz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Multi-core 2.4GHz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852"/>
                  </a:ext>
                </a:extLst>
              </a:tr>
              <a:tr h="63973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RAM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3GB (32bit), 8GB (64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512MB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128394"/>
                  </a:ext>
                </a:extLst>
              </a:tr>
              <a:tr h="103346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Disk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50GB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10GB HDD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200GB HDD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70 MB (32bit), 120MB (64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88970"/>
                  </a:ext>
                </a:extLst>
              </a:tr>
              <a:tr h="146224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System operation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Window 7 or 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Window 7, Window 10, Window Server 2012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Window 7 or 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Window 7 or 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Window or Unix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3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4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Phụ lục 2 – SCADA tags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27</a:t>
            </a:fld>
            <a:endParaRPr lang="vi-V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8CB169E-727C-47BC-8AAE-C24C6D1E4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952381"/>
              </p:ext>
            </p:extLst>
          </p:nvPr>
        </p:nvGraphicFramePr>
        <p:xfrm>
          <a:off x="1069581" y="1246794"/>
          <a:ext cx="9605558" cy="138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162">
                  <a:extLst>
                    <a:ext uri="{9D8B030D-6E8A-4147-A177-3AD203B41FA5}">
                      <a16:colId xmlns:a16="http://schemas.microsoft.com/office/drawing/2014/main" val="1469419196"/>
                    </a:ext>
                  </a:extLst>
                </a:gridCol>
                <a:gridCol w="1793173">
                  <a:extLst>
                    <a:ext uri="{9D8B030D-6E8A-4147-A177-3AD203B41FA5}">
                      <a16:colId xmlns:a16="http://schemas.microsoft.com/office/drawing/2014/main" val="1741613293"/>
                    </a:ext>
                  </a:extLst>
                </a:gridCol>
                <a:gridCol w="2230452">
                  <a:extLst>
                    <a:ext uri="{9D8B030D-6E8A-4147-A177-3AD203B41FA5}">
                      <a16:colId xmlns:a16="http://schemas.microsoft.com/office/drawing/2014/main" val="385680514"/>
                    </a:ext>
                  </a:extLst>
                </a:gridCol>
                <a:gridCol w="1780660">
                  <a:extLst>
                    <a:ext uri="{9D8B030D-6E8A-4147-A177-3AD203B41FA5}">
                      <a16:colId xmlns:a16="http://schemas.microsoft.com/office/drawing/2014/main" val="3429893614"/>
                    </a:ext>
                  </a:extLst>
                </a:gridCol>
                <a:gridCol w="1921111">
                  <a:extLst>
                    <a:ext uri="{9D8B030D-6E8A-4147-A177-3AD203B41FA5}">
                      <a16:colId xmlns:a16="http://schemas.microsoft.com/office/drawing/2014/main" val="647464498"/>
                    </a:ext>
                  </a:extLst>
                </a:gridCol>
              </a:tblGrid>
              <a:tr h="621216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Siemens HMI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WinCC Prof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Citect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My SCADA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25486"/>
                  </a:ext>
                </a:extLst>
              </a:tr>
              <a:tr h="7606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Maximum tags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250, 500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128, 512, 2048, 4096, 8192, 16384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64 - 200000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3485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EAE8400-7A3E-4940-B1BA-C3675CBC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42" y="2745028"/>
            <a:ext cx="6609716" cy="36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Phụ lục 3 – SCADA price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28</a:t>
            </a:fld>
            <a:endParaRPr lang="vi-V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8CB169E-727C-47BC-8AAE-C24C6D1E4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539758"/>
              </p:ext>
            </p:extLst>
          </p:nvPr>
        </p:nvGraphicFramePr>
        <p:xfrm>
          <a:off x="1137948" y="1810816"/>
          <a:ext cx="9775032" cy="138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162">
                  <a:extLst>
                    <a:ext uri="{9D8B030D-6E8A-4147-A177-3AD203B41FA5}">
                      <a16:colId xmlns:a16="http://schemas.microsoft.com/office/drawing/2014/main" val="1469419196"/>
                    </a:ext>
                  </a:extLst>
                </a:gridCol>
                <a:gridCol w="2690481">
                  <a:extLst>
                    <a:ext uri="{9D8B030D-6E8A-4147-A177-3AD203B41FA5}">
                      <a16:colId xmlns:a16="http://schemas.microsoft.com/office/drawing/2014/main" val="1741613293"/>
                    </a:ext>
                  </a:extLst>
                </a:gridCol>
                <a:gridCol w="2760292">
                  <a:extLst>
                    <a:ext uri="{9D8B030D-6E8A-4147-A177-3AD203B41FA5}">
                      <a16:colId xmlns:a16="http://schemas.microsoft.com/office/drawing/2014/main" val="385680514"/>
                    </a:ext>
                  </a:extLst>
                </a:gridCol>
                <a:gridCol w="2444097">
                  <a:extLst>
                    <a:ext uri="{9D8B030D-6E8A-4147-A177-3AD203B41FA5}">
                      <a16:colId xmlns:a16="http://schemas.microsoft.com/office/drawing/2014/main" val="3429893614"/>
                    </a:ext>
                  </a:extLst>
                </a:gridCol>
              </a:tblGrid>
              <a:tr h="621216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WinCC RT Prof 128 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Intouch WW 250 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Citect 500 tags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25486"/>
                  </a:ext>
                </a:extLst>
              </a:tr>
              <a:tr h="76063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2371$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4050$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2143$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3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2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Phụ lục 4 – Quản lý gateway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29</a:t>
            </a:fld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B3269-E0A1-4958-8A5F-DB8BBA890E2F}"/>
              </a:ext>
            </a:extLst>
          </p:cNvPr>
          <p:cNvSpPr txBox="1"/>
          <p:nvPr/>
        </p:nvSpPr>
        <p:spPr>
          <a:xfrm>
            <a:off x="1600227" y="1294914"/>
            <a:ext cx="8991545" cy="50292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>
                <a:latin typeface="+mj-lt"/>
              </a:rPr>
              <a:t>{ </a:t>
            </a:r>
            <a:r>
              <a:rPr lang="en-US" b="1">
                <a:latin typeface="+mj-lt"/>
              </a:rPr>
              <a:t>"deviceName": </a:t>
            </a:r>
            <a:r>
              <a:rPr lang="en-US">
                <a:latin typeface="+mj-lt"/>
              </a:rPr>
              <a:t>"demo S7-1200",</a:t>
            </a:r>
          </a:p>
          <a:p>
            <a:r>
              <a:rPr lang="en-US" b="1">
                <a:latin typeface="+mj-lt"/>
              </a:rPr>
              <a:t>"deviceID": </a:t>
            </a:r>
            <a:r>
              <a:rPr lang="en-US">
                <a:latin typeface="+mj-lt"/>
              </a:rPr>
              <a:t>"DHBK2019-2",</a:t>
            </a:r>
          </a:p>
          <a:p>
            <a:r>
              <a:rPr lang="en-US" b="1">
                <a:latin typeface="+mj-lt"/>
              </a:rPr>
              <a:t>"longitude": </a:t>
            </a:r>
            <a:r>
              <a:rPr lang="en-US">
                <a:latin typeface="+mj-lt"/>
              </a:rPr>
              <a:t>106.59,</a:t>
            </a:r>
          </a:p>
          <a:p>
            <a:r>
              <a:rPr lang="en-US" b="1">
                <a:latin typeface="+mj-lt"/>
              </a:rPr>
              <a:t>"latitude": </a:t>
            </a:r>
            <a:r>
              <a:rPr lang="en-US">
                <a:latin typeface="+mj-lt"/>
              </a:rPr>
              <a:t>10.23,</a:t>
            </a:r>
          </a:p>
          <a:p>
            <a:r>
              <a:rPr lang="en-US" b="1">
                <a:latin typeface="+mj-lt"/>
              </a:rPr>
              <a:t>"period"</a:t>
            </a:r>
            <a:r>
              <a:rPr lang="en-US">
                <a:latin typeface="+mj-lt"/>
              </a:rPr>
              <a:t>: 1000,</a:t>
            </a:r>
          </a:p>
          <a:p>
            <a:r>
              <a:rPr lang="en-US" b="1">
                <a:latin typeface="+mj-lt"/>
              </a:rPr>
              <a:t>"PLCs"</a:t>
            </a:r>
            <a:r>
              <a:rPr lang="en-US">
                <a:latin typeface="+mj-lt"/>
              </a:rPr>
              <a:t>: [</a:t>
            </a:r>
          </a:p>
          <a:p>
            <a:r>
              <a:rPr lang="en-US">
                <a:latin typeface="+mj-lt"/>
              </a:rPr>
              <a:t>{</a:t>
            </a:r>
          </a:p>
          <a:p>
            <a:r>
              <a:rPr lang="en-US">
                <a:latin typeface="+mj-lt"/>
              </a:rPr>
              <a:t>   "name": "PLC1200",</a:t>
            </a:r>
          </a:p>
          <a:p>
            <a:r>
              <a:rPr lang="en-US">
                <a:latin typeface="+mj-lt"/>
              </a:rPr>
              <a:t>   "protocol": "S7-connection",</a:t>
            </a:r>
          </a:p>
          <a:p>
            <a:r>
              <a:rPr lang="en-US">
                <a:latin typeface="+mj-lt"/>
              </a:rPr>
              <a:t>   "ipAddress": "192.168.1.121",</a:t>
            </a:r>
          </a:p>
          <a:p>
            <a:r>
              <a:rPr lang="en-US">
                <a:latin typeface="+mj-lt"/>
              </a:rPr>
              <a:t>   "variables": [{</a:t>
            </a:r>
          </a:p>
          <a:p>
            <a:r>
              <a:rPr lang="en-US">
                <a:latin typeface="+mj-lt"/>
              </a:rPr>
              <a:t>       "name": "Speed",</a:t>
            </a:r>
          </a:p>
          <a:p>
            <a:r>
              <a:rPr lang="en-US">
                <a:latin typeface="+mj-lt"/>
              </a:rPr>
              <a:t>       "dataType": "Double",</a:t>
            </a:r>
          </a:p>
          <a:p>
            <a:r>
              <a:rPr lang="en-US">
                <a:latin typeface="+mj-lt"/>
              </a:rPr>
              <a:t>       "plc": "PLC1200",</a:t>
            </a:r>
          </a:p>
          <a:p>
            <a:r>
              <a:rPr lang="en-US">
                <a:latin typeface="+mj-lt"/>
              </a:rPr>
              <a:t>       "address": "MD1",</a:t>
            </a:r>
          </a:p>
          <a:p>
            <a:r>
              <a:rPr lang="en-US">
                <a:latin typeface="+mj-lt"/>
              </a:rPr>
              <a:t>       "access": "read/write",</a:t>
            </a:r>
          </a:p>
          <a:p>
            <a:r>
              <a:rPr lang="en-US">
                <a:latin typeface="+mj-lt"/>
              </a:rPr>
              <a:t>       "unit": "RPM",</a:t>
            </a:r>
          </a:p>
          <a:p>
            <a:r>
              <a:rPr lang="en-US">
                <a:latin typeface="+mj-lt"/>
              </a:rPr>
              <a:t>       "isAlarm": true,</a:t>
            </a:r>
          </a:p>
          <a:p>
            <a:r>
              <a:rPr lang="en-US">
                <a:latin typeface="+mj-lt"/>
              </a:rPr>
              <a:t>   "alarmType": "1",</a:t>
            </a:r>
          </a:p>
          <a:p>
            <a:r>
              <a:rPr lang="en-US">
                <a:latin typeface="+mj-lt"/>
              </a:rPr>
              <a:t>   "parameters": {</a:t>
            </a:r>
          </a:p>
          <a:p>
            <a:r>
              <a:rPr lang="en-US">
                <a:latin typeface="+mj-lt"/>
              </a:rPr>
              <a:t>      "lolo": "100",</a:t>
            </a:r>
          </a:p>
          <a:p>
            <a:r>
              <a:rPr lang="en-US">
                <a:latin typeface="+mj-lt"/>
              </a:rPr>
              <a:t>      "lo": "400",</a:t>
            </a:r>
          </a:p>
          <a:p>
            <a:r>
              <a:rPr lang="en-US">
                <a:latin typeface="+mj-lt"/>
              </a:rPr>
              <a:t>      "hi": "1000",</a:t>
            </a:r>
          </a:p>
          <a:p>
            <a:r>
              <a:rPr lang="en-US">
                <a:latin typeface="+mj-lt"/>
              </a:rPr>
              <a:t>      "hihi": "1400",</a:t>
            </a:r>
          </a:p>
          <a:p>
            <a:r>
              <a:rPr lang="en-US">
                <a:latin typeface="+mj-lt"/>
              </a:rPr>
              <a:t>      "deadband": "50" },</a:t>
            </a:r>
          </a:p>
          <a:p>
            <a:r>
              <a:rPr lang="en-US">
                <a:latin typeface="+mj-lt"/>
              </a:rPr>
              <a:t>   "isHistory": false }]</a:t>
            </a:r>
          </a:p>
          <a:p>
            <a:r>
              <a:rPr lang="en-US">
                <a:latin typeface="+mj-lt"/>
              </a:rPr>
              <a:t>   }],</a:t>
            </a:r>
          </a:p>
          <a:p>
            <a:r>
              <a:rPr lang="en-US" b="1">
                <a:latin typeface="+mj-lt"/>
              </a:rPr>
              <a:t>"user"</a:t>
            </a:r>
            <a:r>
              <a:rPr lang="en-US">
                <a:latin typeface="+mj-lt"/>
              </a:rPr>
              <a:t>: "nmkhanhbk@gmail.com",</a:t>
            </a:r>
          </a:p>
          <a:p>
            <a:r>
              <a:rPr lang="en-US" b="1">
                <a:latin typeface="+mj-lt"/>
              </a:rPr>
              <a:t>"creationTime": </a:t>
            </a:r>
            <a:r>
              <a:rPr lang="en-US">
                <a:latin typeface="+mj-lt"/>
              </a:rPr>
              <a:t>"5/26/2019, 4:32:22 PM",</a:t>
            </a:r>
          </a:p>
          <a:p>
            <a:r>
              <a:rPr lang="en-US" b="1">
                <a:latin typeface="+mj-lt"/>
              </a:rPr>
              <a:t>"lastActive"</a:t>
            </a:r>
            <a:r>
              <a:rPr lang="en-US">
                <a:latin typeface="+mj-lt"/>
              </a:rPr>
              <a:t>: "",</a:t>
            </a:r>
          </a:p>
          <a:p>
            <a:r>
              <a:rPr lang="en-US" b="1">
                <a:latin typeface="+mj-lt"/>
              </a:rPr>
              <a:t>"published"</a:t>
            </a:r>
            <a:r>
              <a:rPr lang="en-US">
                <a:latin typeface="+mj-lt"/>
              </a:rPr>
              <a:t>: false,</a:t>
            </a:r>
          </a:p>
          <a:p>
            <a:r>
              <a:rPr lang="en-US" b="1">
                <a:latin typeface="+mj-lt"/>
              </a:rPr>
              <a:t>"status"</a:t>
            </a:r>
            <a:r>
              <a:rPr lang="en-US">
                <a:latin typeface="+mj-lt"/>
              </a:rPr>
              <a:t>: false,</a:t>
            </a:r>
          </a:p>
          <a:p>
            <a:r>
              <a:rPr lang="en-US" b="1">
                <a:latin typeface="+mj-lt"/>
              </a:rPr>
              <a:t>"fileName"</a:t>
            </a:r>
            <a:r>
              <a:rPr lang="en-US">
                <a:latin typeface="+mj-lt"/>
              </a:rPr>
              <a:t>: "deviceConfig_DHBK2019-2.json" }</a:t>
            </a:r>
            <a:br>
              <a:rPr lang="en-US">
                <a:latin typeface="+mj-lt"/>
              </a:rPr>
            </a:b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66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176136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1. Giới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thiệu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DE007-F1A8-4CD0-8FA3-360730DD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6C27-BC37-4EEE-9881-5051AA9215A8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02778-DCF7-4C06-9F0E-B476E09A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3</a:t>
            </a:fld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C95F5-C995-4753-B238-DB4BE8C29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4" y="4347169"/>
            <a:ext cx="1697056" cy="1368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D7939-94CB-4AAC-8FE0-7F3E0904E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98" y="4278012"/>
            <a:ext cx="2430951" cy="14009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A1E249-E78B-4B88-92B3-C34FEA91B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82" y="4388665"/>
            <a:ext cx="2756734" cy="12282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D848D6-208C-4EA8-83A3-9834941E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831" y="4646105"/>
            <a:ext cx="2055742" cy="664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871498-FCA3-4442-9378-070D513348C9}"/>
              </a:ext>
            </a:extLst>
          </p:cNvPr>
          <p:cNvSpPr txBox="1"/>
          <p:nvPr/>
        </p:nvSpPr>
        <p:spPr>
          <a:xfrm>
            <a:off x="717550" y="1241087"/>
            <a:ext cx="10756900" cy="230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>
                <a:solidFill>
                  <a:srgbClr val="FF0000"/>
                </a:solidFill>
              </a:rPr>
              <a:t>SCADA</a:t>
            </a:r>
          </a:p>
          <a:p>
            <a:pPr algn="ctr">
              <a:lnSpc>
                <a:spcPct val="150000"/>
              </a:lnSpc>
            </a:pPr>
            <a:r>
              <a:rPr lang="en-US" sz="4000">
                <a:solidFill>
                  <a:srgbClr val="FF0000"/>
                </a:solidFill>
              </a:rPr>
              <a:t>S</a:t>
            </a:r>
            <a:r>
              <a:rPr lang="en-US" sz="4000"/>
              <a:t>upervisory </a:t>
            </a:r>
            <a:r>
              <a:rPr lang="en-US" sz="4000">
                <a:solidFill>
                  <a:srgbClr val="FF0000"/>
                </a:solidFill>
              </a:rPr>
              <a:t>C</a:t>
            </a:r>
            <a:r>
              <a:rPr lang="en-US" sz="4000"/>
              <a:t>ontrol </a:t>
            </a:r>
            <a:r>
              <a:rPr lang="en-US" sz="4000">
                <a:solidFill>
                  <a:srgbClr val="FF0000"/>
                </a:solidFill>
              </a:rPr>
              <a:t>A</a:t>
            </a:r>
            <a:r>
              <a:rPr lang="en-US" sz="4000"/>
              <a:t>nd </a:t>
            </a:r>
            <a:r>
              <a:rPr lang="en-US" sz="4000">
                <a:solidFill>
                  <a:srgbClr val="FF0000"/>
                </a:solidFill>
              </a:rPr>
              <a:t>D</a:t>
            </a:r>
            <a:r>
              <a:rPr lang="en-US" sz="4000"/>
              <a:t>ata </a:t>
            </a:r>
            <a:r>
              <a:rPr lang="en-US" sz="4000">
                <a:solidFill>
                  <a:srgbClr val="FF0000"/>
                </a:solidFill>
              </a:rPr>
              <a:t>A</a:t>
            </a:r>
            <a:r>
              <a:rPr lang="en-US" sz="4000"/>
              <a:t>cquisition</a:t>
            </a:r>
          </a:p>
        </p:txBody>
      </p:sp>
    </p:spTree>
    <p:extLst>
      <p:ext uri="{BB962C8B-B14F-4D97-AF65-F5344CB8AC3E}">
        <p14:creationId xmlns:p14="http://schemas.microsoft.com/office/powerpoint/2010/main" val="257901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44093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Phụ lục 5 – Quản lý đối t</a:t>
            </a:r>
            <a:r>
              <a:rPr lang="vi-VN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ư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ợng đồ hoạ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9BBD8-DD60-4369-B66A-582F831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4A96-D423-4213-9095-F902525E631E}" type="datetime1">
              <a:rPr lang="vi-VN" smtClean="0"/>
              <a:t>19/06/2019</a:t>
            </a:fld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088DB-5697-460A-98D3-FA852D9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30</a:t>
            </a:fld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2C8A8-1C17-4801-AF7E-12BB0F05CC5F}"/>
              </a:ext>
            </a:extLst>
          </p:cNvPr>
          <p:cNvSpPr txBox="1"/>
          <p:nvPr/>
        </p:nvSpPr>
        <p:spPr>
          <a:xfrm>
            <a:off x="1767916" y="1172887"/>
            <a:ext cx="9134468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>
                <a:latin typeface="+mj-lt"/>
              </a:rPr>
              <a:t>[</a:t>
            </a:r>
          </a:p>
          <a:p>
            <a:r>
              <a:rPr lang="en-US" sz="2400">
                <a:latin typeface="+mj-lt"/>
              </a:rPr>
              <a:t>   {</a:t>
            </a:r>
          </a:p>
          <a:p>
            <a:r>
              <a:rPr lang="en-US" sz="2400">
                <a:latin typeface="+mj-lt"/>
              </a:rPr>
              <a:t>      </a:t>
            </a:r>
            <a:r>
              <a:rPr lang="en-US" sz="2400" b="1">
                <a:latin typeface="+mj-lt"/>
              </a:rPr>
              <a:t>"type":</a:t>
            </a:r>
            <a:r>
              <a:rPr lang="en-US" sz="2400">
                <a:latin typeface="+mj-lt"/>
              </a:rPr>
              <a:t> "verticalslider",</a:t>
            </a:r>
          </a:p>
          <a:p>
            <a:r>
              <a:rPr lang="en-US" sz="2400">
                <a:latin typeface="+mj-lt"/>
              </a:rPr>
              <a:t>      </a:t>
            </a:r>
            <a:r>
              <a:rPr lang="en-US" sz="2400" b="1">
                <a:latin typeface="+mj-lt"/>
              </a:rPr>
              <a:t>"id"</a:t>
            </a:r>
            <a:r>
              <a:rPr lang="en-US" sz="2400">
                <a:latin typeface="+mj-lt"/>
              </a:rPr>
              <a:t>: "verticalSlider0",</a:t>
            </a:r>
          </a:p>
          <a:p>
            <a:r>
              <a:rPr lang="en-US" sz="2400">
                <a:latin typeface="+mj-lt"/>
              </a:rPr>
              <a:t>      </a:t>
            </a:r>
            <a:r>
              <a:rPr lang="en-US" sz="2400" b="1">
                <a:latin typeface="+mj-lt"/>
              </a:rPr>
              <a:t>"properties"</a:t>
            </a:r>
            <a:r>
              <a:rPr lang="en-US" sz="2400">
                <a:latin typeface="+mj-lt"/>
              </a:rPr>
              <a:t>: [</a:t>
            </a:r>
          </a:p>
          <a:p>
            <a:r>
              <a:rPr lang="en-US" sz="2400">
                <a:latin typeface="+mj-lt"/>
              </a:rPr>
              <a:t>          { "name": "tag",</a:t>
            </a:r>
          </a:p>
          <a:p>
            <a:r>
              <a:rPr lang="en-US" sz="2400">
                <a:latin typeface="+mj-lt"/>
              </a:rPr>
              <a:t>            "value": "S7_1500_Bien_5"},</a:t>
            </a:r>
          </a:p>
          <a:p>
            <a:r>
              <a:rPr lang="en-US" sz="2400">
                <a:latin typeface="+mj-lt"/>
              </a:rPr>
              <a:t>         { "name": "minValue",</a:t>
            </a:r>
          </a:p>
          <a:p>
            <a:r>
              <a:rPr lang="en-US" sz="2400">
                <a:latin typeface="+mj-lt"/>
              </a:rPr>
              <a:t>           "value": "0" },</a:t>
            </a:r>
          </a:p>
          <a:p>
            <a:r>
              <a:rPr lang="en-US" sz="2400">
                <a:latin typeface="+mj-lt"/>
              </a:rPr>
              <a:t>         { "name": "maxValue",</a:t>
            </a:r>
          </a:p>
          <a:p>
            <a:r>
              <a:rPr lang="en-US" sz="2400">
                <a:latin typeface="+mj-lt"/>
              </a:rPr>
              <a:t>           "value": "300"},</a:t>
            </a:r>
          </a:p>
          <a:p>
            <a:r>
              <a:rPr lang="en-US" sz="2400">
                <a:latin typeface="+mj-lt"/>
              </a:rPr>
              <a:t>      ]</a:t>
            </a:r>
          </a:p>
          <a:p>
            <a:r>
              <a:rPr lang="en-US" sz="2400">
                <a:latin typeface="+mj-lt"/>
              </a:rPr>
              <a:t>   }</a:t>
            </a:r>
          </a:p>
          <a:p>
            <a:r>
              <a:rPr lang="en-US" sz="2400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6384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176136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1. Giới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thiệu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4F32E-9BB8-46C8-B5C4-D95C7A91A06F}"/>
              </a:ext>
            </a:extLst>
          </p:cNvPr>
          <p:cNvSpPr txBox="1"/>
          <p:nvPr/>
        </p:nvSpPr>
        <p:spPr>
          <a:xfrm>
            <a:off x="478301" y="1181225"/>
            <a:ext cx="10688116" cy="3706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latin typeface="Calibri "/>
                <a:ea typeface="Cambria" panose="02040503050406030204" pitchFamily="18" charset="0"/>
              </a:rPr>
              <a:t>Vấn đề: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err="1">
                <a:latin typeface="Calibri "/>
                <a:ea typeface="Cambria" panose="02040503050406030204" pitchFamily="18" charset="0"/>
              </a:rPr>
              <a:t>Giá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thành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cao với các ứng dụng vừa và nhỏ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err="1">
                <a:latin typeface="Calibri "/>
                <a:ea typeface="Cambria" panose="02040503050406030204" pitchFamily="18" charset="0"/>
              </a:rPr>
              <a:t>Chỉ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hỗ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trợ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hệ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điều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latin typeface="Calibri "/>
                <a:ea typeface="Cambria" panose="02040503050406030204" pitchFamily="18" charset="0"/>
              </a:rPr>
              <a:t>hành</a:t>
            </a:r>
            <a:r>
              <a:rPr lang="en-US" sz="3200">
                <a:latin typeface="Calibri "/>
                <a:ea typeface="Cambria" panose="02040503050406030204" pitchFamily="18" charset="0"/>
              </a:rPr>
              <a:t> Window.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Calibri "/>
                <a:ea typeface="Cambria" panose="02040503050406030204" pitchFamily="18" charset="0"/>
              </a:rPr>
              <a:t>Yêu cầu phần cứng cao.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⇨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Cần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phải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xây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dựng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một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nền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tảng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SCADA </a:t>
            </a:r>
            <a:r>
              <a:rPr lang="en-US" sz="3200" err="1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hiện</a:t>
            </a:r>
            <a:r>
              <a:rPr lang="en-US" sz="3200">
                <a:solidFill>
                  <a:srgbClr val="FF0000"/>
                </a:solidFill>
                <a:latin typeface="Calibri "/>
                <a:ea typeface="Cambria" panose="02040503050406030204" pitchFamily="18" charset="0"/>
              </a:rPr>
              <a:t> đại.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C2FAD-EA40-4889-AAAE-885C22E4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C758-382C-405F-9E2A-C53BF84498D1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1E36A-3940-4CEF-8D2A-41435E41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301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4"/>
            <a:ext cx="11713699" cy="69654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2. Cấu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trúc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hệ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thống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F63C2-4549-4E30-8D6F-2AC82D7D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4960C-CA72-4880-835C-D2696F8579C7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F05C0-84F6-46BB-8CBB-17E011FC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5</a:t>
            </a:fld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ED1791-4B02-4400-BCBD-79792A370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" y="1129845"/>
            <a:ext cx="10343822" cy="5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8685D-6CFE-438D-91CB-45A46F47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76A2-8539-465E-A84C-347AF2A61565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BD990-BD1F-4D59-B25C-054B9563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6</a:t>
            </a:fld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E3C278-7BBB-446F-BCA5-874BC2007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43" y="1438182"/>
            <a:ext cx="8692935" cy="47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3.1.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MQTT broker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58EC14-25CE-4677-92B6-B464093EE876}"/>
              </a:ext>
            </a:extLst>
          </p:cNvPr>
          <p:cNvSpPr txBox="1"/>
          <p:nvPr/>
        </p:nvSpPr>
        <p:spPr>
          <a:xfrm>
            <a:off x="5794050" y="1422400"/>
            <a:ext cx="639795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 "/>
              </a:rPr>
              <a:t>Mosquitto MQTT broker: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alibri "/>
              </a:rPr>
              <a:t>Mã nguồn mở, dễ dàng tuỳ biến.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alibri "/>
              </a:rPr>
              <a:t>Hỗ trợ số l</a:t>
            </a:r>
            <a:r>
              <a:rPr lang="vi-VN" sz="2800">
                <a:latin typeface="Calibri "/>
              </a:rPr>
              <a:t>ư</a:t>
            </a:r>
            <a:r>
              <a:rPr lang="en-US" sz="2800">
                <a:latin typeface="Calibri "/>
              </a:rPr>
              <a:t>ợng lớn client đồng thời (trên 100.000).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alibri "/>
              </a:rPr>
              <a:t>Không giới hạn dữ liệu trong ngày.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alibri "/>
              </a:rPr>
              <a:t>Bảo mật: TLS/SSL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56904-38D3-4342-89EC-CE0A04EB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1" y="2178566"/>
            <a:ext cx="5528370" cy="29759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87859-E8F9-4EF0-B153-48C0946EB2CB}"/>
              </a:ext>
            </a:extLst>
          </p:cNvPr>
          <p:cNvSpPr/>
          <p:nvPr/>
        </p:nvSpPr>
        <p:spPr>
          <a:xfrm>
            <a:off x="213372" y="5436250"/>
            <a:ext cx="184731" cy="630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sz="2600">
              <a:latin typeface="Calibri 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10F3E75-8700-4B0F-A080-207E0F7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58B2-E260-46DC-B830-2A9B781C8565}" type="datetime1">
              <a:rPr lang="vi-VN" smtClean="0"/>
              <a:t>19/06/2019</a:t>
            </a:fld>
            <a:endParaRPr lang="vi-V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E4D727-7210-40CE-ACBA-F4909E5B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325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842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3.2.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Database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58EC14-25CE-4677-92B6-B464093EE876}"/>
              </a:ext>
            </a:extLst>
          </p:cNvPr>
          <p:cNvSpPr txBox="1"/>
          <p:nvPr/>
        </p:nvSpPr>
        <p:spPr>
          <a:xfrm>
            <a:off x="478301" y="1145194"/>
            <a:ext cx="11336328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Calibri (Body)"/>
              </a:rPr>
              <a:t>MongoDB </a:t>
            </a:r>
            <a:r>
              <a:rPr lang="en-US" sz="2800" err="1">
                <a:latin typeface="Calibri (Body)"/>
              </a:rPr>
              <a:t>là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hệ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quản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trị</a:t>
            </a:r>
            <a:r>
              <a:rPr lang="en-US" sz="2800">
                <a:latin typeface="Calibri (Body)"/>
              </a:rPr>
              <a:t> c</a:t>
            </a:r>
            <a:r>
              <a:rPr lang="vi-VN" sz="2800">
                <a:latin typeface="Calibri (Body)"/>
              </a:rPr>
              <a:t>ơ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sở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dữ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liệu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mã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nguồn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mở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thuộc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họ</a:t>
            </a:r>
            <a:r>
              <a:rPr lang="en-US" sz="2800">
                <a:latin typeface="Calibri (Body)"/>
              </a:rPr>
              <a:t> NoSQL.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Calibri (Body)"/>
              </a:rPr>
              <a:t>Ưu </a:t>
            </a:r>
            <a:r>
              <a:rPr lang="en-US" sz="2800" b="1" err="1">
                <a:latin typeface="Calibri (Body)"/>
              </a:rPr>
              <a:t>điểm</a:t>
            </a:r>
            <a:r>
              <a:rPr lang="en-US" sz="2800" b="1">
                <a:latin typeface="Calibri (Body)"/>
              </a:rPr>
              <a:t> </a:t>
            </a:r>
            <a:r>
              <a:rPr lang="en-US" sz="2800" b="1" err="1">
                <a:latin typeface="Calibri (Body)"/>
              </a:rPr>
              <a:t>của</a:t>
            </a:r>
            <a:r>
              <a:rPr lang="en-US" sz="2800" b="1">
                <a:latin typeface="Calibri (Body)"/>
              </a:rPr>
              <a:t> MongoDB: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(Body)"/>
              </a:rPr>
              <a:t>Tốc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độ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truy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vấn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nhanh</a:t>
            </a:r>
            <a:r>
              <a:rPr lang="en-US" sz="2800">
                <a:latin typeface="Calibri (Body)"/>
              </a:rPr>
              <a:t> h</a:t>
            </a:r>
            <a:r>
              <a:rPr lang="vi-VN" sz="2800">
                <a:latin typeface="Calibri (Body)"/>
              </a:rPr>
              <a:t>ơ</a:t>
            </a:r>
            <a:r>
              <a:rPr lang="en-US" sz="2800">
                <a:latin typeface="Calibri (Body)"/>
              </a:rPr>
              <a:t>n </a:t>
            </a:r>
            <a:r>
              <a:rPr lang="en-US" sz="2800" err="1">
                <a:latin typeface="Calibri (Body)"/>
              </a:rPr>
              <a:t>các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hệ</a:t>
            </a:r>
            <a:r>
              <a:rPr lang="en-US" sz="2800">
                <a:latin typeface="Calibri (Body)"/>
              </a:rPr>
              <a:t> c</a:t>
            </a:r>
            <a:r>
              <a:rPr lang="vi-VN" sz="2800">
                <a:latin typeface="Calibri (Body)"/>
              </a:rPr>
              <a:t>ơ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sở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dữ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liệu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quan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hệ</a:t>
            </a:r>
            <a:r>
              <a:rPr lang="en-US" sz="2800">
                <a:latin typeface="Calibri (Body)"/>
              </a:rPr>
              <a:t> (</a:t>
            </a:r>
            <a:r>
              <a:rPr lang="en-US" sz="2800" err="1">
                <a:latin typeface="Calibri (Body)"/>
              </a:rPr>
              <a:t>tốc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độ</a:t>
            </a:r>
            <a:r>
              <a:rPr lang="en-US" sz="2800">
                <a:latin typeface="Calibri (Body)"/>
              </a:rPr>
              <a:t> Insert </a:t>
            </a:r>
            <a:r>
              <a:rPr lang="en-US" sz="2800" err="1">
                <a:latin typeface="Calibri (Body)"/>
              </a:rPr>
              <a:t>gấp</a:t>
            </a:r>
            <a:r>
              <a:rPr lang="en-US" sz="2800">
                <a:latin typeface="Calibri (Body)"/>
              </a:rPr>
              <a:t> 100 </a:t>
            </a:r>
            <a:r>
              <a:rPr lang="en-US" sz="2800" err="1">
                <a:latin typeface="Calibri (Body)"/>
              </a:rPr>
              <a:t>lần</a:t>
            </a:r>
            <a:r>
              <a:rPr lang="en-US" sz="2800">
                <a:latin typeface="Calibri (Body)"/>
              </a:rPr>
              <a:t> MySQL).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(Body)"/>
              </a:rPr>
              <a:t>Khả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năng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mở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rộng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nhanh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chóng</a:t>
            </a:r>
            <a:r>
              <a:rPr lang="en-US" sz="2800">
                <a:latin typeface="Calibri (Body)"/>
              </a:rPr>
              <a:t>, </a:t>
            </a:r>
            <a:r>
              <a:rPr lang="en-US" sz="2800" err="1">
                <a:latin typeface="Calibri (Body)"/>
              </a:rPr>
              <a:t>dễ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dàng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chỉnh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sửa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và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nâng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cấp</a:t>
            </a:r>
            <a:r>
              <a:rPr lang="en-US" sz="2800">
                <a:latin typeface="Calibri (Body)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Calibri (Body)"/>
              </a:rPr>
              <a:t>Hỗ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trợ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tất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cả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kiểu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dữ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liệu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của</a:t>
            </a:r>
            <a:r>
              <a:rPr lang="en-US" sz="2800">
                <a:latin typeface="Calibri (Body)"/>
              </a:rPr>
              <a:t> </a:t>
            </a:r>
            <a:r>
              <a:rPr lang="en-US" sz="2800" err="1">
                <a:latin typeface="Calibri (Body)"/>
              </a:rPr>
              <a:t>Javascript</a:t>
            </a:r>
            <a:r>
              <a:rPr lang="en-US" sz="2800">
                <a:latin typeface="Calibri (Body)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D022E-AF18-44D2-B8A2-C1D0B082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3455A-1D3A-4FB8-8498-1B8B97E0DE1C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8084A-12DB-4DB8-A96A-78E25826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05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7231"/>
            <a:ext cx="12192000" cy="27076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06730"/>
            <a:ext cx="12192000" cy="99841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7107" y="908735"/>
            <a:ext cx="10714893" cy="69653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301" y="1050983"/>
            <a:ext cx="11713699" cy="79423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4218" y="200849"/>
            <a:ext cx="9469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3.3. Xây </a:t>
            </a:r>
            <a:r>
              <a:rPr lang="en-US" sz="400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dựng</a:t>
            </a:r>
            <a:r>
              <a:rPr lang="en-US" sz="400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rPr>
              <a:t> Server – Web based SCADA</a:t>
            </a:r>
            <a:endParaRPr lang="vi-VN" sz="400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 descr="Kết quả hình ảnh cho Logo bk hcm">
            <a:extLst>
              <a:ext uri="{FF2B5EF4-FFF2-40B4-BE49-F238E27FC236}">
                <a16:creationId xmlns:a16="http://schemas.microsoft.com/office/drawing/2014/main" id="{1C67FEE5-5402-43DF-B319-D6ED7D95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6" y="148094"/>
            <a:ext cx="778765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58EC14-25CE-4677-92B6-B464093EE876}"/>
                  </a:ext>
                </a:extLst>
              </p:cNvPr>
              <p:cNvSpPr txBox="1"/>
              <p:nvPr/>
            </p:nvSpPr>
            <p:spPr>
              <a:xfrm>
                <a:off x="478301" y="1257300"/>
                <a:ext cx="11104099" cy="486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3000">
                    <a:latin typeface="Calibri "/>
                  </a:rPr>
                  <a:t>NodeJS </a:t>
                </a:r>
                <a:r>
                  <a:rPr lang="en-US" sz="3000" err="1">
                    <a:latin typeface="Calibri "/>
                  </a:rPr>
                  <a:t>là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một</a:t>
                </a:r>
                <a:r>
                  <a:rPr lang="en-US" sz="3000">
                    <a:latin typeface="Calibri "/>
                  </a:rPr>
                  <a:t> framework </a:t>
                </a:r>
                <a:r>
                  <a:rPr lang="en-US" sz="3000" err="1">
                    <a:latin typeface="Calibri "/>
                  </a:rPr>
                  <a:t>phía</a:t>
                </a:r>
                <a:r>
                  <a:rPr lang="en-US" sz="3000">
                    <a:latin typeface="Calibri "/>
                  </a:rPr>
                  <a:t> server, giúp </a:t>
                </a:r>
                <a:r>
                  <a:rPr lang="en-US" sz="3000" err="1">
                    <a:latin typeface="Calibri "/>
                  </a:rPr>
                  <a:t>thực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thi</a:t>
                </a:r>
                <a:r>
                  <a:rPr lang="en-US" sz="3000">
                    <a:latin typeface="Calibri "/>
                  </a:rPr>
                  <a:t> backend trực </a:t>
                </a:r>
                <a:r>
                  <a:rPr lang="en-US" sz="3000" err="1">
                    <a:latin typeface="Calibri "/>
                  </a:rPr>
                  <a:t>tiếp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bằng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ngôn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ngữ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lập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trình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Javascript</a:t>
                </a:r>
                <a:r>
                  <a:rPr lang="en-US" sz="3000">
                    <a:latin typeface="Calibri 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b="1">
                    <a:latin typeface="Calibri "/>
                  </a:rPr>
                  <a:t>Ưu điểm: </a:t>
                </a: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000">
                    <a:latin typeface="Calibri "/>
                  </a:rPr>
                  <a:t>Nhỏ gọn</a:t>
                </a: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000">
                    <a:latin typeface="Calibri "/>
                  </a:rPr>
                  <a:t>Cơ chế h</a:t>
                </a:r>
                <a:r>
                  <a:rPr lang="vi-VN" sz="3000">
                    <a:latin typeface="Calibri "/>
                  </a:rPr>
                  <a:t>ư</a:t>
                </a:r>
                <a:r>
                  <a:rPr lang="en-US" sz="3000">
                    <a:latin typeface="Calibri "/>
                  </a:rPr>
                  <a:t>ớng sự kiện và non – blocking I/O </a:t>
                </a:r>
              </a:p>
              <a:p>
                <a:pPr marL="457200"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Tốc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độ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thực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thi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rất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nhanh</a:t>
                </a:r>
                <a:r>
                  <a:rPr lang="en-US" sz="3000">
                    <a:latin typeface="Calibri "/>
                  </a:rPr>
                  <a:t>, </a:t>
                </a:r>
                <a:r>
                  <a:rPr lang="en-US" sz="3000" err="1">
                    <a:latin typeface="Calibri "/>
                  </a:rPr>
                  <a:t>vượt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xa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các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ngôn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ngữ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thông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dịch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khác</a:t>
                </a:r>
                <a:r>
                  <a:rPr lang="en-US" sz="3000">
                    <a:latin typeface="Calibri "/>
                  </a:rPr>
                  <a:t> </a:t>
                </a:r>
                <a:r>
                  <a:rPr lang="en-US" sz="3000" err="1">
                    <a:latin typeface="Calibri "/>
                  </a:rPr>
                  <a:t>như</a:t>
                </a:r>
                <a:r>
                  <a:rPr lang="en-US" sz="3000">
                    <a:latin typeface="Calibri "/>
                  </a:rPr>
                  <a:t> Python, Ruby,…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58EC14-25CE-4677-92B6-B464093E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" y="1257300"/>
                <a:ext cx="11104099" cy="4868256"/>
              </a:xfrm>
              <a:prstGeom prst="rect">
                <a:avLst/>
              </a:prstGeom>
              <a:blipFill>
                <a:blip r:embed="rId3"/>
                <a:stretch>
                  <a:fillRect r="-220" b="-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E23AF-D1C3-4D42-8352-AEAE4CA6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1F468-7A48-49DC-9E42-938C87346B8D}" type="datetime1">
              <a:rPr lang="vi-VN" smtClean="0"/>
              <a:t>19/06/2019</a:t>
            </a:fld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982A1-1797-40F6-B683-9357B55D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F553-DE51-4553-8D62-ABA7A22E6B0D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702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2405</TotalTime>
  <Words>1203</Words>
  <Application>Microsoft Office PowerPoint</Application>
  <PresentationFormat>Widescreen</PresentationFormat>
  <Paragraphs>264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</vt:lpstr>
      <vt:lpstr>Calibri (Body)</vt:lpstr>
      <vt:lpstr>Calibri Light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Thủ Khoa</dc:creator>
  <cp:lastModifiedBy>Nguyễn Minh Khánh</cp:lastModifiedBy>
  <cp:revision>180</cp:revision>
  <dcterms:created xsi:type="dcterms:W3CDTF">2017-11-05T15:13:17Z</dcterms:created>
  <dcterms:modified xsi:type="dcterms:W3CDTF">2019-06-19T01:32:41Z</dcterms:modified>
</cp:coreProperties>
</file>